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30"/>
  </p:notesMasterIdLst>
  <p:handoutMasterIdLst>
    <p:handoutMasterId r:id="rId31"/>
  </p:handoutMasterIdLst>
  <p:sldIdLst>
    <p:sldId id="625" r:id="rId2"/>
    <p:sldId id="572" r:id="rId3"/>
    <p:sldId id="586" r:id="rId4"/>
    <p:sldId id="641" r:id="rId5"/>
    <p:sldId id="663" r:id="rId6"/>
    <p:sldId id="665" r:id="rId7"/>
    <p:sldId id="664" r:id="rId8"/>
    <p:sldId id="662" r:id="rId9"/>
    <p:sldId id="666" r:id="rId10"/>
    <p:sldId id="667" r:id="rId11"/>
    <p:sldId id="669" r:id="rId12"/>
    <p:sldId id="670" r:id="rId13"/>
    <p:sldId id="671" r:id="rId14"/>
    <p:sldId id="672" r:id="rId15"/>
    <p:sldId id="668" r:id="rId16"/>
    <p:sldId id="673" r:id="rId17"/>
    <p:sldId id="678" r:id="rId18"/>
    <p:sldId id="680" r:id="rId19"/>
    <p:sldId id="681" r:id="rId20"/>
    <p:sldId id="675" r:id="rId21"/>
    <p:sldId id="676" r:id="rId22"/>
    <p:sldId id="599" r:id="rId23"/>
    <p:sldId id="588" r:id="rId24"/>
    <p:sldId id="682" r:id="rId25"/>
    <p:sldId id="683" r:id="rId26"/>
    <p:sldId id="684" r:id="rId27"/>
    <p:sldId id="685" r:id="rId28"/>
    <p:sldId id="686" r:id="rId29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AA36BF8-663A-4DC2-B13A-D64B27A2120A}">
          <p14:sldIdLst>
            <p14:sldId id="625"/>
            <p14:sldId id="572"/>
            <p14:sldId id="586"/>
            <p14:sldId id="641"/>
            <p14:sldId id="663"/>
            <p14:sldId id="665"/>
            <p14:sldId id="664"/>
            <p14:sldId id="662"/>
            <p14:sldId id="666"/>
            <p14:sldId id="667"/>
            <p14:sldId id="669"/>
            <p14:sldId id="670"/>
            <p14:sldId id="671"/>
            <p14:sldId id="672"/>
            <p14:sldId id="668"/>
            <p14:sldId id="673"/>
            <p14:sldId id="678"/>
            <p14:sldId id="680"/>
            <p14:sldId id="681"/>
            <p14:sldId id="675"/>
            <p14:sldId id="676"/>
            <p14:sldId id="599"/>
            <p14:sldId id="588"/>
            <p14:sldId id="682"/>
            <p14:sldId id="683"/>
            <p14:sldId id="684"/>
            <p14:sldId id="685"/>
            <p14:sldId id="686"/>
          </p14:sldIdLst>
        </p14:section>
        <p14:section name="未命名的章節" id="{C3D80371-931D-4355-9058-A86519CF6902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99C0"/>
    <a:srgbClr val="9595BC"/>
    <a:srgbClr val="EAEAEA"/>
    <a:srgbClr val="E5EFEF"/>
    <a:srgbClr val="DEEAEA"/>
    <a:srgbClr val="CCFFCC"/>
    <a:srgbClr val="BBF3B7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7" autoAdjust="0"/>
    <p:restoredTop sz="84125" autoAdjust="0"/>
  </p:normalViewPr>
  <p:slideViewPr>
    <p:cSldViewPr>
      <p:cViewPr varScale="1">
        <p:scale>
          <a:sx n="94" d="100"/>
          <a:sy n="94" d="100"/>
        </p:scale>
        <p:origin x="-9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orient="horz" pos="3111"/>
        <p:guide pos="3111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70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385"/>
            <a:ext cx="5438140" cy="44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7650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2015/9/8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05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packet matches expression, may do less work than Thompson's</a:t>
            </a:r>
          </a:p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991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Replication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越多 樹高越高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leaf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越多 不好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23551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F1</a:t>
            </a:r>
            <a:r>
              <a:rPr lang="zh-TW" altLang="en-US" dirty="0" smtClean="0"/>
              <a:t>有八個相異的</a:t>
            </a:r>
            <a:r>
              <a:rPr lang="en-US" altLang="zh-TW" baseline="0" dirty="0" smtClean="0"/>
              <a:t> prefix f2</a:t>
            </a:r>
            <a:r>
              <a:rPr lang="zh-TW" altLang="en-US" baseline="0" dirty="0" smtClean="0"/>
              <a:t>只有七個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9937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leaf nodes is greatly reduced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但在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linear search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上又會變慢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704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為了讓 </a:t>
            </a:r>
            <a:r>
              <a:rPr lang="en-US" altLang="zh-TW" dirty="0" smtClean="0"/>
              <a:t>leaf node</a:t>
            </a:r>
            <a:r>
              <a:rPr lang="zh-TW" altLang="en-US" dirty="0" smtClean="0"/>
              <a:t>更少      大於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expansion 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  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factor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的</a:t>
            </a:r>
            <a:r>
              <a:rPr kumimoji="1" lang="en-US" altLang="zh-TW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rule</a:t>
            </a:r>
            <a:r>
              <a:rPr kumimoji="1" lang="zh-TW" alt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新細明體" pitchFamily="18" charset="-120"/>
                <a:cs typeface="+mn-cs"/>
              </a:rPr>
              <a:t>會拿掉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705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2015/9/8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2015/9/8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600" b="1" i="0" dirty="0"/>
              <a:t>Scalable Multi-match Packet Classification Using TCAM and SRAM</a:t>
            </a:r>
            <a:endParaRPr lang="zh-TW" altLang="zh-TW" sz="3600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 </a:t>
            </a:r>
            <a:r>
              <a:rPr lang="en-US" altLang="zh-TW" sz="1800" dirty="0"/>
              <a:t>Yu-</a:t>
            </a:r>
            <a:r>
              <a:rPr lang="en-US" altLang="zh-TW" sz="1800" dirty="0" err="1"/>
              <a:t>Chieh</a:t>
            </a:r>
            <a:r>
              <a:rPr lang="en-US" altLang="zh-TW" sz="1800" dirty="0"/>
              <a:t> Cheng, Pi-Chung Wang</a:t>
            </a:r>
            <a:endParaRPr lang="sv-SE" altLang="zh-TW" sz="1700" dirty="0" smtClean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Publisher: </a:t>
            </a:r>
            <a:r>
              <a:rPr lang="en-US" altLang="zh-TW" sz="1800" dirty="0"/>
              <a:t>IEEE Transactions on Computers </a:t>
            </a:r>
            <a:r>
              <a:rPr lang="en-US" altLang="zh-TW" sz="1800" dirty="0" smtClean="0"/>
              <a:t>(2015)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TW" altLang="zh-TW" sz="1800" dirty="0" smtClean="0"/>
              <a:t>Y</a:t>
            </a:r>
            <a:r>
              <a:rPr lang="zh-TW" altLang="zh-TW" sz="1800" dirty="0"/>
              <a:t>e</a:t>
            </a:r>
            <a:r>
              <a:rPr lang="en-US" altLang="zh-TW" sz="1800" dirty="0" smtClean="0"/>
              <a:t>n-Chun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Tseng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2015/9/9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  <p:extLst>
      <p:ext uri="{BB962C8B-B14F-4D97-AF65-F5344CB8AC3E}">
        <p14:creationId xmlns:p14="http://schemas.microsoft.com/office/powerpoint/2010/main" val="32198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 each rule, there is a counter which is </a:t>
            </a:r>
            <a:r>
              <a:rPr lang="en-US" altLang="zh-TW" dirty="0" smtClean="0"/>
              <a:t>initially</a:t>
            </a:r>
            <a:r>
              <a:rPr lang="zh-TW" altLang="en-US" dirty="0" smtClean="0"/>
              <a:t> </a:t>
            </a:r>
            <a:r>
              <a:rPr lang="en-US" altLang="zh-TW" dirty="0" smtClean="0"/>
              <a:t>set </a:t>
            </a:r>
            <a:r>
              <a:rPr lang="en-US" altLang="zh-TW" dirty="0"/>
              <a:t>to zero. </a:t>
            </a:r>
            <a:endParaRPr lang="en-US" altLang="zh-TW" dirty="0" smtClean="0"/>
          </a:p>
          <a:p>
            <a:r>
              <a:rPr lang="en-US" altLang="zh-TW" dirty="0" smtClean="0"/>
              <a:t>When </a:t>
            </a:r>
            <a:r>
              <a:rPr lang="en-US" altLang="zh-TW" dirty="0"/>
              <a:t>a node is split into two child </a:t>
            </a:r>
            <a:r>
              <a:rPr lang="en-US" altLang="zh-TW" dirty="0" smtClean="0"/>
              <a:t>nodes,</a:t>
            </a:r>
            <a:r>
              <a:rPr lang="zh-TW" altLang="en-US" dirty="0" smtClean="0"/>
              <a:t> </a:t>
            </a:r>
            <a:r>
              <a:rPr lang="en-US" altLang="zh-TW" dirty="0" smtClean="0"/>
              <a:t>each </a:t>
            </a:r>
            <a:r>
              <a:rPr lang="en-US" altLang="zh-TW" dirty="0"/>
              <a:t>rule of the parent node is tested to identify </a:t>
            </a: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presence </a:t>
            </a:r>
            <a:r>
              <a:rPr lang="en-US" altLang="zh-TW" dirty="0"/>
              <a:t>of overlapping child nodes. If a rule </a:t>
            </a:r>
            <a:r>
              <a:rPr lang="en-US" altLang="zh-TW" dirty="0" smtClean="0"/>
              <a:t>overlaps</a:t>
            </a:r>
            <a:r>
              <a:rPr lang="zh-TW" altLang="en-US" dirty="0" smtClean="0"/>
              <a:t> </a:t>
            </a:r>
            <a:r>
              <a:rPr lang="en-US" altLang="zh-TW" dirty="0" smtClean="0"/>
              <a:t>more </a:t>
            </a:r>
            <a:r>
              <a:rPr lang="en-US" altLang="zh-TW" dirty="0"/>
              <a:t>than one child node, then the counter value </a:t>
            </a:r>
            <a:r>
              <a:rPr lang="en-US" altLang="zh-TW" dirty="0" smtClean="0"/>
              <a:t>is</a:t>
            </a:r>
            <a:r>
              <a:rPr lang="zh-TW" altLang="en-US" dirty="0" smtClean="0"/>
              <a:t> </a:t>
            </a:r>
            <a:r>
              <a:rPr lang="en-US" altLang="zh-TW" dirty="0" smtClean="0"/>
              <a:t>increased </a:t>
            </a:r>
            <a:r>
              <a:rPr lang="en-US" altLang="zh-TW" dirty="0"/>
              <a:t>by one.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64804"/>
            <a:ext cx="8326517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575556" y="1448780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err="1">
                <a:solidFill>
                  <a:srgbClr val="FF0000"/>
                </a:solidFill>
                <a:latin typeface="+mj-lt"/>
              </a:rPr>
              <a:t>b</a:t>
            </a:r>
            <a:r>
              <a:rPr lang="en-US" altLang="zh-TW" sz="2400" b="1" dirty="0" err="1" smtClean="0">
                <a:solidFill>
                  <a:srgbClr val="FF0000"/>
                </a:solidFill>
                <a:latin typeface="+mj-lt"/>
              </a:rPr>
              <a:t>inth</a:t>
            </a:r>
            <a:r>
              <a:rPr lang="en-US" altLang="zh-TW" sz="2400" b="1" dirty="0" smtClean="0">
                <a:solidFill>
                  <a:srgbClr val="FF0000"/>
                </a:solidFill>
                <a:latin typeface="+mj-lt"/>
              </a:rPr>
              <a:t> = 4</a:t>
            </a:r>
          </a:p>
          <a:p>
            <a:r>
              <a:rPr lang="en-US" altLang="zh-TW" sz="2400" b="1" dirty="0" smtClean="0">
                <a:solidFill>
                  <a:srgbClr val="FF0000"/>
                </a:solidFill>
                <a:latin typeface="+mj-lt"/>
              </a:rPr>
              <a:t>expansion</a:t>
            </a:r>
            <a:r>
              <a:rPr lang="zh-TW" alt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+mj-lt"/>
              </a:rPr>
              <a:t>factor = 2</a:t>
            </a:r>
            <a:endParaRPr lang="zh-TW" altLang="en-US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5208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52330"/>
            <a:ext cx="7209445" cy="4920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580112" y="4365104"/>
            <a:ext cx="3563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0*, 00*) F1</a:t>
            </a:r>
            <a:endParaRPr lang="en-US" altLang="zh-TW" dirty="0"/>
          </a:p>
          <a:p>
            <a:r>
              <a:rPr lang="en-US" altLang="zh-TW" dirty="0" smtClean="0"/>
              <a:t>(1*, 00*)F1, F9 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can also be </a:t>
            </a:r>
            <a:r>
              <a:rPr lang="en-US" altLang="zh-TW" dirty="0"/>
              <a:t>merged into </a:t>
            </a:r>
            <a:endParaRPr lang="en-US" altLang="zh-TW" dirty="0" smtClean="0"/>
          </a:p>
          <a:p>
            <a:r>
              <a:rPr lang="en-US" altLang="zh-TW" dirty="0" smtClean="0"/>
              <a:t>(*, 00*)F1, F9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520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Merge</a:t>
            </a:r>
          </a:p>
          <a:p>
            <a:pPr lvl="1"/>
            <a:r>
              <a:rPr lang="en-US" altLang="zh-TW" sz="2700" dirty="0"/>
              <a:t>First, the field specifications of the index </a:t>
            </a:r>
            <a:r>
              <a:rPr lang="en-US" altLang="zh-TW" sz="2700" dirty="0" smtClean="0"/>
              <a:t>rules of </a:t>
            </a:r>
            <a:r>
              <a:rPr lang="en-US" altLang="zh-TW" sz="2700" dirty="0"/>
              <a:t>both leaf nodes can be merged into one ternary string.</a:t>
            </a:r>
          </a:p>
          <a:p>
            <a:pPr lvl="1"/>
            <a:r>
              <a:rPr lang="en-US" altLang="zh-TW" sz="2700" dirty="0"/>
              <a:t>Second, the total number of distinct rules in both </a:t>
            </a:r>
            <a:r>
              <a:rPr lang="en-US" altLang="zh-TW" sz="2700" dirty="0" smtClean="0"/>
              <a:t>nodes is </a:t>
            </a:r>
            <a:r>
              <a:rPr lang="en-US" altLang="zh-TW" sz="2700" dirty="0"/>
              <a:t>less than the </a:t>
            </a:r>
            <a:r>
              <a:rPr lang="en-US" altLang="zh-TW" sz="2700" dirty="0" err="1"/>
              <a:t>binth</a:t>
            </a:r>
            <a:r>
              <a:rPr lang="en-US" altLang="zh-TW" sz="2700" dirty="0"/>
              <a:t> value.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52087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64" y="1978519"/>
            <a:ext cx="7728804" cy="349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52087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To yield all matching index rules, one d-bit </a:t>
            </a:r>
            <a:r>
              <a:rPr lang="en-US" altLang="zh-TW" dirty="0" smtClean="0"/>
              <a:t>bitmap is </a:t>
            </a:r>
            <a:r>
              <a:rPr lang="en-US" altLang="zh-TW" dirty="0"/>
              <a:t>appended to the search key in each TCAM </a:t>
            </a:r>
            <a:r>
              <a:rPr lang="en-US" altLang="zh-TW" dirty="0" smtClean="0"/>
              <a:t>access. </a:t>
            </a:r>
          </a:p>
          <a:p>
            <a:r>
              <a:rPr lang="en-US" altLang="zh-TW" dirty="0" smtClean="0"/>
              <a:t>Initially</a:t>
            </a:r>
            <a:r>
              <a:rPr lang="en-US" altLang="zh-TW" dirty="0"/>
              <a:t>, all bits of the bitmap are set to one to </a:t>
            </a:r>
            <a:r>
              <a:rPr lang="en-US" altLang="zh-TW" dirty="0" smtClean="0"/>
              <a:t>compare all </a:t>
            </a:r>
            <a:r>
              <a:rPr lang="en-US" altLang="zh-TW" dirty="0"/>
              <a:t>index rules. Assume that an index rule from the </a:t>
            </a:r>
            <a:r>
              <a:rPr lang="en-US" altLang="zh-TW" dirty="0" err="1" smtClean="0"/>
              <a:t>jth</a:t>
            </a:r>
            <a:r>
              <a:rPr lang="en-US" altLang="zh-TW" dirty="0" smtClean="0"/>
              <a:t> </a:t>
            </a:r>
            <a:r>
              <a:rPr lang="en-US" altLang="zh-TW" dirty="0"/>
              <a:t>decision tree matches the search key. In the next </a:t>
            </a:r>
            <a:r>
              <a:rPr lang="en-US" altLang="zh-TW" dirty="0" smtClean="0"/>
              <a:t>iteration, the </a:t>
            </a:r>
            <a:r>
              <a:rPr lang="en-US" altLang="zh-TW" dirty="0" err="1"/>
              <a:t>jth</a:t>
            </a:r>
            <a:r>
              <a:rPr lang="en-US" altLang="zh-TW" dirty="0"/>
              <a:t> bit of the bitmap is set to zero so that the </a:t>
            </a:r>
            <a:r>
              <a:rPr lang="en-US" altLang="zh-TW" dirty="0" smtClean="0"/>
              <a:t>same index rule will not match the search key again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48780"/>
            <a:ext cx="5572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83568" y="4261738"/>
            <a:ext cx="4572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packet </a:t>
            </a:r>
            <a:r>
              <a:rPr lang="en-US" altLang="zh-TW" dirty="0"/>
              <a:t>(</a:t>
            </a:r>
            <a:r>
              <a:rPr lang="en-US" altLang="zh-TW" dirty="0" smtClean="0"/>
              <a:t>0111,0111)</a:t>
            </a:r>
            <a:r>
              <a:rPr lang="zh-TW" altLang="en-US" dirty="0" smtClean="0"/>
              <a:t> </a:t>
            </a:r>
            <a:r>
              <a:rPr lang="en-US" altLang="zh-TW" dirty="0" smtClean="0"/>
              <a:t>→</a:t>
            </a:r>
            <a:r>
              <a:rPr lang="zh-TW" altLang="en-US" dirty="0" smtClean="0"/>
              <a:t> </a:t>
            </a:r>
            <a:r>
              <a:rPr lang="en-US" altLang="zh-TW" dirty="0" smtClean="0"/>
              <a:t>(0111,0111,11)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78389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48780"/>
            <a:ext cx="5572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83568" y="4261738"/>
            <a:ext cx="4572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packet </a:t>
            </a:r>
            <a:r>
              <a:rPr lang="en-US" altLang="zh-TW" dirty="0"/>
              <a:t>(</a:t>
            </a:r>
            <a:r>
              <a:rPr lang="en-US" altLang="zh-TW" dirty="0" smtClean="0"/>
              <a:t>0111,0111)</a:t>
            </a:r>
            <a:r>
              <a:rPr lang="zh-TW" altLang="en-US" dirty="0" smtClean="0"/>
              <a:t> </a:t>
            </a:r>
            <a:r>
              <a:rPr lang="en-US" altLang="zh-TW" dirty="0" smtClean="0"/>
              <a:t>→</a:t>
            </a:r>
            <a:r>
              <a:rPr lang="zh-TW" altLang="en-US" dirty="0" smtClean="0"/>
              <a:t> </a:t>
            </a:r>
            <a:r>
              <a:rPr lang="en-US" altLang="zh-TW" dirty="0" smtClean="0"/>
              <a:t>(0111,0111,11)</a:t>
            </a:r>
          </a:p>
          <a:p>
            <a:endParaRPr lang="en-US" altLang="zh-TW" dirty="0"/>
          </a:p>
          <a:p>
            <a:r>
              <a:rPr lang="en-US" altLang="zh-TW" b="1" i="1" dirty="0" smtClean="0">
                <a:solidFill>
                  <a:srgbClr val="FF0000"/>
                </a:solidFill>
                <a:latin typeface="+mj-ea"/>
                <a:ea typeface="+mj-ea"/>
              </a:rPr>
              <a:t>I2 </a:t>
            </a:r>
            <a:r>
              <a:rPr lang="en-US" altLang="zh-TW" dirty="0"/>
              <a:t>→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0111,0111,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1)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144062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48780"/>
            <a:ext cx="5572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83568" y="4261738"/>
            <a:ext cx="4572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packet </a:t>
            </a:r>
            <a:r>
              <a:rPr lang="en-US" altLang="zh-TW" dirty="0"/>
              <a:t>(</a:t>
            </a:r>
            <a:r>
              <a:rPr lang="en-US" altLang="zh-TW" dirty="0" smtClean="0"/>
              <a:t>0111,0111)</a:t>
            </a:r>
            <a:r>
              <a:rPr lang="zh-TW" altLang="en-US" dirty="0" smtClean="0"/>
              <a:t> </a:t>
            </a:r>
            <a:r>
              <a:rPr lang="en-US" altLang="zh-TW" dirty="0" smtClean="0"/>
              <a:t>→</a:t>
            </a:r>
            <a:r>
              <a:rPr lang="zh-TW" altLang="en-US" dirty="0" smtClean="0"/>
              <a:t> </a:t>
            </a:r>
            <a:r>
              <a:rPr lang="en-US" altLang="zh-TW" dirty="0" smtClean="0"/>
              <a:t>(0111,0111,11)</a:t>
            </a:r>
          </a:p>
          <a:p>
            <a:endParaRPr lang="en-US" altLang="zh-TW" dirty="0"/>
          </a:p>
          <a:p>
            <a:r>
              <a:rPr lang="en-US" altLang="zh-TW" b="1" i="1" dirty="0" smtClean="0">
                <a:solidFill>
                  <a:srgbClr val="FF0000"/>
                </a:solidFill>
                <a:latin typeface="+mj-ea"/>
                <a:ea typeface="+mj-ea"/>
              </a:rPr>
              <a:t>I6 </a:t>
            </a:r>
            <a:r>
              <a:rPr lang="en-US" altLang="zh-TW" dirty="0"/>
              <a:t>→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 smtClean="0"/>
              <a:t>0111,0111, </a:t>
            </a:r>
            <a:r>
              <a:rPr lang="en-US" altLang="zh-TW" dirty="0" smtClean="0">
                <a:solidFill>
                  <a:srgbClr val="FF0000"/>
                </a:solidFill>
              </a:rPr>
              <a:t>0</a:t>
            </a:r>
            <a:r>
              <a:rPr lang="en-US" altLang="zh-TW" dirty="0">
                <a:solidFill>
                  <a:srgbClr val="FF0000"/>
                </a:solidFill>
              </a:rPr>
              <a:t>0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5146372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56" y="1448780"/>
            <a:ext cx="557289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683568" y="4261738"/>
            <a:ext cx="45725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packet </a:t>
            </a:r>
            <a:r>
              <a:rPr lang="en-US" altLang="zh-TW" dirty="0"/>
              <a:t>(</a:t>
            </a:r>
            <a:r>
              <a:rPr lang="en-US" altLang="zh-TW" dirty="0" smtClean="0"/>
              <a:t>0111,0111)</a:t>
            </a:r>
            <a:r>
              <a:rPr lang="zh-TW" altLang="en-US" dirty="0" smtClean="0"/>
              <a:t> </a:t>
            </a:r>
            <a:r>
              <a:rPr lang="en-US" altLang="zh-TW" dirty="0" smtClean="0"/>
              <a:t>→</a:t>
            </a:r>
            <a:r>
              <a:rPr lang="zh-TW" altLang="en-US" dirty="0" smtClean="0"/>
              <a:t> </a:t>
            </a:r>
            <a:r>
              <a:rPr lang="en-US" altLang="zh-TW" dirty="0" smtClean="0"/>
              <a:t>(0111,0111,11)</a:t>
            </a:r>
          </a:p>
          <a:p>
            <a:endParaRPr lang="en-US" altLang="zh-TW" dirty="0"/>
          </a:p>
          <a:p>
            <a:r>
              <a:rPr lang="en-US" altLang="zh-TW" b="1" i="1" dirty="0" smtClean="0">
                <a:latin typeface="+mj-ea"/>
                <a:ea typeface="+mj-ea"/>
              </a:rPr>
              <a:t>I2(F4,F6) I6(F2,F10) </a:t>
            </a:r>
            <a:r>
              <a:rPr lang="en-US" altLang="zh-TW" dirty="0" smtClean="0"/>
              <a:t>→ </a:t>
            </a:r>
            <a:r>
              <a:rPr lang="en-US" altLang="zh-TW" b="1" i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F2 F4 F10</a:t>
            </a:r>
            <a:endParaRPr lang="en-US" altLang="zh-TW" b="1" i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01544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eaLnBrk="1" hangingPunct="1"/>
            <a:r>
              <a:rPr lang="en-US" altLang="zh-TW" dirty="0"/>
              <a:t>Proposed scheme 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Performance Evaluation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en-US" altLang="zh-TW" dirty="0" smtClean="0"/>
              <a:t>ule </a:t>
            </a:r>
            <a:r>
              <a:rPr lang="en-US" altLang="zh-TW" dirty="0"/>
              <a:t>deletion by </a:t>
            </a:r>
            <a:r>
              <a:rPr lang="en-US" altLang="zh-TW" dirty="0" smtClean="0"/>
              <a:t>removing the </a:t>
            </a:r>
            <a:r>
              <a:rPr lang="en-US" altLang="zh-TW" dirty="0"/>
              <a:t>deleted rules from the corresponding SRAM </a:t>
            </a:r>
            <a:r>
              <a:rPr lang="en-US" altLang="zh-TW" dirty="0" smtClean="0"/>
              <a:t>entries without </a:t>
            </a:r>
            <a:r>
              <a:rPr lang="en-US" altLang="zh-TW" dirty="0"/>
              <a:t>modifying TCAM entries. </a:t>
            </a:r>
            <a:endParaRPr lang="en-US" altLang="zh-TW" dirty="0" smtClean="0"/>
          </a:p>
          <a:p>
            <a:r>
              <a:rPr lang="en-US" altLang="zh-TW" dirty="0" smtClean="0"/>
              <a:t>After </a:t>
            </a:r>
            <a:r>
              <a:rPr lang="en-US" altLang="zh-TW" dirty="0"/>
              <a:t>removing </a:t>
            </a:r>
            <a:r>
              <a:rPr lang="en-US" altLang="zh-TW" dirty="0" smtClean="0"/>
              <a:t>a rule</a:t>
            </a:r>
            <a:r>
              <a:rPr lang="en-US" altLang="zh-TW" dirty="0"/>
              <a:t>, the update procedure should check whether </a:t>
            </a:r>
            <a:r>
              <a:rPr lang="en-US" altLang="zh-TW" dirty="0" smtClean="0"/>
              <a:t>the original </a:t>
            </a:r>
            <a:r>
              <a:rPr lang="en-US" altLang="zh-TW" dirty="0"/>
              <a:t>index rule can be merged with another </a:t>
            </a:r>
            <a:r>
              <a:rPr lang="en-US" altLang="zh-TW" dirty="0" smtClean="0"/>
              <a:t>one.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7838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</a:t>
            </a:r>
            <a:r>
              <a:rPr lang="en-US" altLang="zh-TW" dirty="0" smtClean="0"/>
              <a:t>he </a:t>
            </a:r>
            <a:r>
              <a:rPr lang="en-US" altLang="zh-TW" dirty="0"/>
              <a:t>first step </a:t>
            </a:r>
            <a:r>
              <a:rPr lang="en-US" altLang="zh-TW" dirty="0" smtClean="0"/>
              <a:t>starts by </a:t>
            </a:r>
            <a:r>
              <a:rPr lang="en-US" altLang="zh-TW" dirty="0"/>
              <a:t>randomly generating an address which matches </a:t>
            </a:r>
            <a:r>
              <a:rPr lang="en-US" altLang="zh-TW" dirty="0" smtClean="0"/>
              <a:t>the inserted </a:t>
            </a:r>
            <a:r>
              <a:rPr lang="en-US" altLang="zh-TW" dirty="0"/>
              <a:t>rule to access TCAM. </a:t>
            </a:r>
            <a:endParaRPr lang="en-US" altLang="zh-TW" dirty="0" smtClean="0"/>
          </a:p>
          <a:p>
            <a:r>
              <a:rPr lang="en-US" altLang="zh-TW" dirty="0" smtClean="0"/>
              <a:t>By comparing </a:t>
            </a:r>
            <a:r>
              <a:rPr lang="en-US" altLang="zh-TW" dirty="0"/>
              <a:t>the inserted rule and the matching </a:t>
            </a:r>
            <a:r>
              <a:rPr lang="en-US" altLang="zh-TW" dirty="0" smtClean="0"/>
              <a:t>index rules</a:t>
            </a:r>
            <a:r>
              <a:rPr lang="en-US" altLang="zh-TW" dirty="0"/>
              <a:t>, we can determine whether the new rule is </a:t>
            </a:r>
            <a:r>
              <a:rPr lang="en-US" altLang="zh-TW" dirty="0" smtClean="0"/>
              <a:t>enclosed by </a:t>
            </a:r>
            <a:r>
              <a:rPr lang="en-US" altLang="zh-TW" dirty="0"/>
              <a:t>an </a:t>
            </a:r>
            <a:r>
              <a:rPr lang="en-US" altLang="zh-TW" dirty="0" smtClean="0"/>
              <a:t>index.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7838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/>
              <a:t>Proposed scheme</a:t>
            </a:r>
          </a:p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Performance Evaluation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2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23</a:t>
            </a:fld>
            <a:endParaRPr lang="en-US" altLang="zh-TW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709832"/>
            <a:ext cx="8280920" cy="176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861048"/>
            <a:ext cx="6111267" cy="19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824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24</a:t>
            </a:fld>
            <a:endParaRPr lang="en-US" altLang="zh-TW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660" y="1553096"/>
            <a:ext cx="6443042" cy="460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25</a:t>
            </a:fld>
            <a:endParaRPr lang="en-US" altLang="zh-TW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06736"/>
            <a:ext cx="632641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26</a:t>
            </a:fld>
            <a:endParaRPr lang="en-US" altLang="zh-TW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788" y="1592796"/>
            <a:ext cx="5686425" cy="427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27</a:t>
            </a:fld>
            <a:endParaRPr lang="en-US" altLang="zh-TW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556792"/>
            <a:ext cx="6082351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34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28</a:t>
            </a:fld>
            <a:endParaRPr lang="en-US" altLang="zh-TW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92" y="296653"/>
            <a:ext cx="8640960" cy="6561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80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The </a:t>
            </a:r>
            <a:r>
              <a:rPr lang="en-US" altLang="zh-TW" sz="2800" dirty="0"/>
              <a:t>approach</a:t>
            </a:r>
            <a:r>
              <a:rPr lang="en-US" altLang="zh-TW" sz="2800" dirty="0" smtClean="0"/>
              <a:t> </a:t>
            </a:r>
            <a:r>
              <a:rPr lang="en-US" altLang="zh-TW" sz="2800" dirty="0"/>
              <a:t>offload the overhead of TCAM to </a:t>
            </a:r>
            <a:r>
              <a:rPr lang="en-US" altLang="zh-TW" sz="2800" dirty="0" smtClean="0"/>
              <a:t>SRAM </a:t>
            </a:r>
            <a:r>
              <a:rPr lang="en-US" altLang="zh-TW" sz="2800" dirty="0"/>
              <a:t>to achieve efficient multi-match packet classification</a:t>
            </a:r>
            <a:r>
              <a:rPr lang="en-US" altLang="zh-TW" sz="2800" dirty="0" smtClean="0"/>
              <a:t>.</a:t>
            </a:r>
          </a:p>
          <a:p>
            <a:r>
              <a:rPr lang="en-US" altLang="zh-TW" sz="2800" dirty="0" smtClean="0"/>
              <a:t>The scheme </a:t>
            </a:r>
            <a:r>
              <a:rPr lang="en-US" altLang="zh-TW" sz="2800" dirty="0"/>
              <a:t>synthesizes TCAM compatible entries by using </a:t>
            </a:r>
            <a:r>
              <a:rPr lang="en-US" altLang="zh-TW" sz="2800" dirty="0" smtClean="0"/>
              <a:t>binary decision </a:t>
            </a:r>
            <a:r>
              <a:rPr lang="en-US" altLang="zh-TW" sz="2800" dirty="0"/>
              <a:t>trees and employs </a:t>
            </a:r>
            <a:r>
              <a:rPr lang="en-US" altLang="zh-TW" sz="2800" dirty="0" smtClean="0"/>
              <a:t>SRAM </a:t>
            </a:r>
            <a:r>
              <a:rPr lang="en-US" altLang="zh-TW" sz="2800" dirty="0"/>
              <a:t>for further </a:t>
            </a:r>
            <a:r>
              <a:rPr lang="en-US" altLang="zh-TW" sz="2800" dirty="0" smtClean="0"/>
              <a:t>comparisons.</a:t>
            </a:r>
            <a:endParaRPr lang="en-US" altLang="zh-TW" sz="28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63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Proposed </a:t>
            </a:r>
            <a:r>
              <a:rPr lang="en-US" altLang="zh-TW" dirty="0" smtClean="0">
                <a:solidFill>
                  <a:srgbClr val="FF0000"/>
                </a:solidFill>
              </a:rPr>
              <a:t>scheme</a:t>
            </a:r>
          </a:p>
          <a:p>
            <a:pPr eaLnBrk="1" hangingPunct="1"/>
            <a:r>
              <a:rPr lang="en-US" altLang="zh-TW" dirty="0" smtClean="0"/>
              <a:t>Performance Evaluation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83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</a:t>
            </a:r>
            <a:r>
              <a:rPr lang="en-US" altLang="zh-TW" dirty="0" smtClean="0"/>
              <a:t> </a:t>
            </a:r>
            <a:r>
              <a:rPr lang="en-US" altLang="zh-TW" dirty="0"/>
              <a:t>root node corresponding to the whole </a:t>
            </a:r>
            <a:r>
              <a:rPr lang="en-US" altLang="zh-TW" dirty="0" smtClean="0"/>
              <a:t>k-dimensional </a:t>
            </a:r>
            <a:r>
              <a:rPr lang="en-US" altLang="zh-TW" dirty="0"/>
              <a:t>space, and all rules are stored in the </a:t>
            </a:r>
            <a:r>
              <a:rPr lang="en-US" altLang="zh-TW" dirty="0" smtClean="0"/>
              <a:t>list.</a:t>
            </a:r>
            <a:endParaRPr lang="en-US" altLang="zh-TW" dirty="0"/>
          </a:p>
          <a:p>
            <a:r>
              <a:rPr lang="en-US" altLang="zh-TW" dirty="0" smtClean="0"/>
              <a:t>The </a:t>
            </a:r>
            <a:r>
              <a:rPr lang="en-US" altLang="zh-TW" dirty="0"/>
              <a:t>rule list of a leaf node is allowed </a:t>
            </a:r>
            <a:r>
              <a:rPr lang="en-US" altLang="zh-TW" dirty="0" smtClean="0"/>
              <a:t>to have </a:t>
            </a:r>
            <a:r>
              <a:rPr lang="en-US" altLang="zh-TW" dirty="0"/>
              <a:t>at most bin-threshold (</a:t>
            </a:r>
            <a:r>
              <a:rPr lang="en-US" altLang="zh-TW" dirty="0" err="1"/>
              <a:t>binth</a:t>
            </a:r>
            <a:r>
              <a:rPr lang="en-US" altLang="zh-TW" dirty="0"/>
              <a:t>) rules. </a:t>
            </a:r>
            <a:endParaRPr lang="en-US" altLang="zh-TW" dirty="0" smtClean="0"/>
          </a:p>
          <a:p>
            <a:r>
              <a:rPr lang="en-US" altLang="zh-TW" dirty="0" smtClean="0"/>
              <a:t>If </a:t>
            </a:r>
            <a:r>
              <a:rPr lang="en-US" altLang="zh-TW" dirty="0"/>
              <a:t>the </a:t>
            </a:r>
            <a:r>
              <a:rPr lang="en-US" altLang="zh-TW" dirty="0" smtClean="0"/>
              <a:t>length of </a:t>
            </a:r>
            <a:r>
              <a:rPr lang="en-US" altLang="zh-TW" dirty="0"/>
              <a:t>a rule list is more than </a:t>
            </a:r>
            <a:r>
              <a:rPr lang="en-US" altLang="zh-TW" dirty="0" err="1"/>
              <a:t>binth</a:t>
            </a:r>
            <a:r>
              <a:rPr lang="en-US" altLang="zh-TW" dirty="0"/>
              <a:t>, then two child </a:t>
            </a:r>
            <a:r>
              <a:rPr lang="en-US" altLang="zh-TW" dirty="0" smtClean="0"/>
              <a:t>nodes will </a:t>
            </a:r>
            <a:r>
              <a:rPr lang="en-US" altLang="zh-TW" dirty="0"/>
              <a:t>be appended to the node by halving the </a:t>
            </a:r>
            <a:r>
              <a:rPr lang="en-US" altLang="zh-TW" dirty="0" smtClean="0"/>
              <a:t>length of </a:t>
            </a:r>
            <a:r>
              <a:rPr lang="en-US" altLang="zh-TW" dirty="0"/>
              <a:t>a selected dimension.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An index rule is synthesized for each leaf node. </a:t>
            </a:r>
            <a:r>
              <a:rPr lang="en-US" altLang="zh-TW" dirty="0" smtClean="0"/>
              <a:t>Each</a:t>
            </a:r>
            <a:r>
              <a:rPr lang="zh-TW" altLang="en-US" dirty="0" smtClean="0"/>
              <a:t> </a:t>
            </a:r>
            <a:r>
              <a:rPr lang="en-US" altLang="zh-TW" dirty="0" smtClean="0"/>
              <a:t>index </a:t>
            </a:r>
            <a:r>
              <a:rPr lang="en-US" altLang="zh-TW" dirty="0"/>
              <a:t>rule consists of two parts, rule specification </a:t>
            </a:r>
            <a:r>
              <a:rPr lang="en-US" altLang="zh-TW" dirty="0" smtClean="0"/>
              <a:t>stored</a:t>
            </a:r>
            <a:r>
              <a:rPr lang="zh-TW" altLang="en-US" dirty="0" smtClean="0"/>
              <a:t> </a:t>
            </a:r>
            <a:r>
              <a:rPr lang="en-US" altLang="zh-TW" dirty="0" smtClean="0"/>
              <a:t>in </a:t>
            </a:r>
            <a:r>
              <a:rPr lang="en-US" altLang="zh-TW" dirty="0"/>
              <a:t>TCAM and the associated original rules stored </a:t>
            </a:r>
            <a:r>
              <a:rPr lang="en-US" altLang="zh-TW" dirty="0" smtClean="0"/>
              <a:t>in</a:t>
            </a:r>
            <a:r>
              <a:rPr lang="zh-TW" altLang="en-US" dirty="0" smtClean="0"/>
              <a:t> </a:t>
            </a:r>
            <a:r>
              <a:rPr lang="en-US" altLang="zh-TW" dirty="0" smtClean="0"/>
              <a:t>SRAM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684" y="1088740"/>
            <a:ext cx="6302648" cy="5664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06" y="1052736"/>
            <a:ext cx="5976664" cy="1332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2368252"/>
            <a:ext cx="7308812" cy="4427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文字方塊 5"/>
          <p:cNvSpPr txBox="1"/>
          <p:nvPr/>
        </p:nvSpPr>
        <p:spPr>
          <a:xfrm>
            <a:off x="503548" y="2528900"/>
            <a:ext cx="22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>
                <a:solidFill>
                  <a:srgbClr val="FF0000"/>
                </a:solidFill>
              </a:rPr>
              <a:t>b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inth</a:t>
            </a:r>
            <a:r>
              <a:rPr lang="en-US" altLang="zh-TW" sz="2400" dirty="0" smtClean="0">
                <a:solidFill>
                  <a:srgbClr val="FF0000"/>
                </a:solidFill>
              </a:rPr>
              <a:t> = 2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123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</a:t>
            </a:r>
            <a:r>
              <a:rPr lang="en-US" altLang="zh-TW" b="1" dirty="0"/>
              <a:t>scheme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38314"/>
            <a:ext cx="8496436" cy="349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文字方塊 6"/>
          <p:cNvSpPr txBox="1"/>
          <p:nvPr/>
        </p:nvSpPr>
        <p:spPr>
          <a:xfrm>
            <a:off x="899592" y="2091474"/>
            <a:ext cx="2268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>
                <a:solidFill>
                  <a:srgbClr val="FF0000"/>
                </a:solidFill>
              </a:rPr>
              <a:t>b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inth</a:t>
            </a:r>
            <a:r>
              <a:rPr lang="en-US" altLang="zh-TW" sz="2400" dirty="0" smtClean="0">
                <a:solidFill>
                  <a:srgbClr val="FF0000"/>
                </a:solidFill>
              </a:rPr>
              <a:t> = 4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951333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98681</TotalTime>
  <Words>1018</Words>
  <Application>Microsoft Office PowerPoint</Application>
  <PresentationFormat>如螢幕大小 (4:3)</PresentationFormat>
  <Paragraphs>184</Paragraphs>
  <Slides>28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28</vt:i4>
      </vt:variant>
    </vt:vector>
  </HeadingPairs>
  <TitlesOfParts>
    <vt:vector size="29" baseType="lpstr">
      <vt:lpstr>Studio</vt:lpstr>
      <vt:lpstr>Scalable Multi-match Packet Classification Using TCAM and SRAM</vt:lpstr>
      <vt:lpstr>Outline</vt:lpstr>
      <vt:lpstr>Introduction </vt:lpstr>
      <vt:lpstr>Outline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Proposed scheme</vt:lpstr>
      <vt:lpstr>Outline</vt:lpstr>
      <vt:lpstr>Performance Evaluation</vt:lpstr>
      <vt:lpstr>Performance Evaluation</vt:lpstr>
      <vt:lpstr>Performance Evaluation</vt:lpstr>
      <vt:lpstr>Performance Evaluation</vt:lpstr>
      <vt:lpstr>Performance Evaluation</vt:lpstr>
      <vt:lpstr>PowerPoint 簡報</vt:lpstr>
    </vt:vector>
  </TitlesOfParts>
  <Company>mediahome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Home</cp:lastModifiedBy>
  <cp:revision>3669</cp:revision>
  <cp:lastPrinted>2014-07-30T02:52:42Z</cp:lastPrinted>
  <dcterms:created xsi:type="dcterms:W3CDTF">2004-07-16T19:12:18Z</dcterms:created>
  <dcterms:modified xsi:type="dcterms:W3CDTF">2015-09-07T19:33:42Z</dcterms:modified>
</cp:coreProperties>
</file>